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590907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Mostovi Balkana (2033): Regionalna Borba Protiv Prekograničnog Kriminala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2927747"/>
            <a:ext cx="7640003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Nakon uspješne digitalizacije pravosuđa i sigurnosti na nacionalnom nivou u Bosni i Hercegovini, postalo je evidentno da organizovani kriminal i korupcija ne poznaju administrativne granice. Novac stečen korupcijom često se prenosi u susjedne zemlje, a kriminalne grupe djeluju fluidno preko granica.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1999" y="4888706"/>
            <a:ext cx="7640003" cy="275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Kao inženjerka informatike, shvatila sam da moramo primijeniti isti nivo digitalne integracije, koji smo koristili unutar BiH, i na regionalni nivo. To je bio poticaj za projekat Mostovi Balkana (2033), regionalnu inicijativu usmjerenu na stvaranje sigurne, kriptovane platforme za razmjenu obavještajnih i istražnih podataka o kriminalu. Ključni rezultat ovog projekta je uspostavljanje trajne, operativne saradnje sa Srbijom i Hrvatskom u borbi protiv prekogranične korupcije i organizovanog kriminala.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82083"/>
            <a:ext cx="12696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Zaključak: Informatikom do Sigurnog Balkana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331023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Projekat "Mostovi Balkana" je dokaz da se digitalna transformacija može primijeniti i na najsloženije međudržavne odnose. Kroz informatičku diplomatiju i naprednu kriptografiju, mi smo transformisali sporne granice u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tačke saradnje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čineći Balkan sigurnijim i efikasnijim u borbi protiv transnacionalnog kriminala. Ovo je najveći regionalni uspjeh BiH u protekloj deceniji, postignut isključivo snagom tehnološke inovacije.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88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Problem: "Silosi" Kriminalnih Podataka na Balkanu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1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Prije projekta "Mostovi Balkana", borba protiv prekograničnog kriminala bila je izuzetno spora i neefikasna zbog: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912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63310" y="345912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716417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Birokratskih Barijera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0683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Razmjena podataka odvijala se putem sporih diplomatskih kanala, pravne pomoći ili putem zahtjeva koji su trajali sedmicama ili mjesecima.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5912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186482" y="345912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716417"/>
            <a:ext cx="3260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Neusklađenost Formata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20683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Svaka zemlja koristila je vlastite, nekompatibilne baze podataka i enkripcijske standarde, čineći automatsku razmjenu gotovo nemogućom.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59123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09653" y="3459123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716417"/>
            <a:ext cx="3098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Nedostatak Povjerenja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206835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Postojalo je duboko ukorijenjeno nepovjerenje u sigurnost i integritet informacija razmijenjenih sa susjednim agencijama.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53379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Ova fragmentiranost omogućavala je kriminalnim mrežama da iskoriste granice kao sigurne zone, znajući da će sporost birokratije i neusklađenost sistema zaštititi njihovo djelovanje.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Rješenje: Mostovi Balkana – Sigurna Platforma za Regionalnu Saradnju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"Mostovi Balkana" je uspostavio jedinstveni digitalni most između sigurnosnih i pravosudnih agencija Bosne i Hercegovine, Srbije i Hrvatske.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748070"/>
            <a:ext cx="1315593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3.1. Kriptovani Komunikacijski Kanal (Secure Data Tunnel)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2485668"/>
            <a:ext cx="131559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Glavni tehnički izazov bio je uspostavljanje sigurnog kanala za razmjenu izuzetno osjetljivih podataka.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7235" y="3059549"/>
            <a:ext cx="4244816" cy="4421862"/>
          </a:xfrm>
          <a:prstGeom prst="roundRect">
            <a:avLst>
              <a:gd name="adj" fmla="val 208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955477" y="327779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E6DED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9189" y="3451503"/>
            <a:ext cx="284321" cy="2843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5477" y="4120277"/>
            <a:ext cx="313848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End-to-End Kriptografija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5477" y="4575572"/>
            <a:ext cx="3808333" cy="23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Implementirali smo napredne protokole za end-to-end enkripciju, osiguravajući da se podaci razmjenjuju direktno između ovlaštenih agencija (npr. MUP-ovi i Tužilaštva), bez mogućnosti presretanja ili manipulacije.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2673" y="3059549"/>
            <a:ext cx="4244935" cy="4421862"/>
          </a:xfrm>
          <a:prstGeom prst="roundRect">
            <a:avLst>
              <a:gd name="adj" fmla="val 208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410914" y="327779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E6DED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627" y="3451503"/>
            <a:ext cx="284321" cy="2843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0914" y="4120277"/>
            <a:ext cx="3808452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Standardizovani API Protokoli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10914" y="4904542"/>
            <a:ext cx="3808452" cy="23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Stvorila sam standardizovani API (Application Programming Interface) koji omogućava da se podaci iz tri različita nacionalna sistema (koji koriste različit softver) automatski formatiraju i prenesu na jedinstven i čitljiv način.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8230" y="3059549"/>
            <a:ext cx="4244816" cy="4421862"/>
          </a:xfrm>
          <a:prstGeom prst="roundRect">
            <a:avLst>
              <a:gd name="adj" fmla="val 208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905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9866471" y="3277791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E6DED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0183" y="3451503"/>
            <a:ext cx="284321" cy="28432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471" y="4120277"/>
            <a:ext cx="37405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Digitalni Dnevnik (Audit Log)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66471" y="4575572"/>
            <a:ext cx="3808333" cy="168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Svaka radnja (slanje zahtjeva, pristup podacima, preuzimanje izvještaja) digitalno se bilježi i kriptografski štiti, osiguravajući punu revizijsku sljedivost i odgovornost.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469" y="557570"/>
            <a:ext cx="13215461" cy="1263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3.2. Zajednička Analitička Platforma (Cross-Border Intelligence)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69" y="222527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Najveća snaga projekta je u mogućnosti da se podaci iz tri zemlje analiziraju zajedno.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3079194"/>
            <a:ext cx="6506647" cy="4592836"/>
          </a:xfrm>
          <a:prstGeom prst="roundRect">
            <a:avLst>
              <a:gd name="adj" fmla="val 238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07469" y="3056334"/>
            <a:ext cx="6506647" cy="91440"/>
          </a:xfrm>
          <a:prstGeom prst="roundRect">
            <a:avLst>
              <a:gd name="adj" fmla="val 92849"/>
            </a:avLst>
          </a:prstGeom>
          <a:solidFill>
            <a:srgbClr val="E6DED2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776061"/>
            <a:ext cx="606385" cy="606385"/>
          </a:xfrm>
          <a:prstGeom prst="roundRect">
            <a:avLst>
              <a:gd name="adj" fmla="val 150795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839468" y="2927628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32378" y="3584496"/>
            <a:ext cx="578119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Automatsko Uspoređivanje (Cross-Referencing)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32378" y="4021455"/>
            <a:ext cx="605682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Platforma automatski prepoznaje i spaja sumnjive obrasce koji se protežu preko granica: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32378" y="4789408"/>
            <a:ext cx="605682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Povezane Finansijske Transakcije: Praćenje novčanih tokova sumnjivog porijekla između bankarskih sistema tri države.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32378" y="5830253"/>
            <a:ext cx="6056828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Povezana Lica: Otkrivanje skrivenih veza između kompanija, direktora i osoba koje su pod istragom u različitim zemljama (npr. ista osoba je osumnjičena za korupciju u BiH, a vlasnik je sumnjive firme u Srbiji i nekretnine u Hrvatskoj).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6165" y="3079194"/>
            <a:ext cx="6506766" cy="4592836"/>
          </a:xfrm>
          <a:prstGeom prst="roundRect">
            <a:avLst>
              <a:gd name="adj" fmla="val 2389"/>
            </a:avLst>
          </a:prstGeom>
          <a:solidFill>
            <a:srgbClr val="FDFBF7"/>
          </a:solidFill>
          <a:ln/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7416165" y="3056334"/>
            <a:ext cx="6506766" cy="91440"/>
          </a:xfrm>
          <a:prstGeom prst="roundRect">
            <a:avLst>
              <a:gd name="adj" fmla="val 92849"/>
            </a:avLst>
          </a:prstGeom>
          <a:solidFill>
            <a:srgbClr val="E6DED2"/>
          </a:solidFill>
          <a:ln/>
        </p:spPr>
      </p:sp>
      <p:sp>
        <p:nvSpPr>
          <p:cNvPr id="14" name="Shape 12"/>
          <p:cNvSpPr/>
          <p:nvPr/>
        </p:nvSpPr>
        <p:spPr>
          <a:xfrm>
            <a:off x="10366355" y="2776061"/>
            <a:ext cx="606385" cy="606385"/>
          </a:xfrm>
          <a:prstGeom prst="roundRect">
            <a:avLst>
              <a:gd name="adj" fmla="val 150795"/>
            </a:avLst>
          </a:prstGeom>
          <a:solidFill>
            <a:srgbClr val="E6DED2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548283" y="2927628"/>
            <a:ext cx="24253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41074" y="3584496"/>
            <a:ext cx="331910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Geoprostorna Vizualizacija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641074" y="4021455"/>
            <a:ext cx="6056948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Kriminalne mreže vizualiziraju se na jedinstvenoj interaktivnoj mapi koja prikazuje sumnjive lokacije, rute i operativne centre u sve tri zemlje, omogućavajući timovima da planiraju koordinisane akcije.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1221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3.3. Zajednički Operativni Standardi i Obuka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Moja uloga nije bila samo tehnička, već i u koordinaciji obuke i standarda.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4276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Standardizacija Meta-Podataka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Agencije su obučene da koriste zajedničke standarde za označavanje kriminalnih podataka (imena, datumi, vrste prekršaja) kako bi AI sistemi mogli efikasno pretraživati baze.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00024"/>
            <a:ext cx="4877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Regionalni Operativni Centar (ROC)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58116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Uspostavljen je virtualni centar gdje predstavnici triju zemalja mogu u realnom vremenu razgovarati i koordinirati operacije koristeći sigurnu komunikaciju unutar platforme.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996" y="728901"/>
            <a:ext cx="9887903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3.4. Pravni Okvir i Protokoli Povjerenja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996" y="1800820"/>
            <a:ext cx="13166408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Implementacija ovakve platforme zahtijevala je rješavanje složenih pravnih i političkih pitanja između tri suverene države. Moj doprinos uključivao je i tehničku podršku u kreiranju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Regionalnog Sporazuma o Digitalnoj Razmjeni Podataka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996" y="2816543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1045607" y="2705457"/>
            <a:ext cx="390096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Definisanje Metapodataka i Granice Privatnosti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45607" y="3484483"/>
            <a:ext cx="3900964" cy="4016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Uz pomoć pravnih eksperata, precizno smo definirali koji tipovi podataka su dozvoljeni za razmjenu (npr. samo podaci s visokim stepenom sumnje na organizovani kriminal ili korupciju) i implementirali smo mehanizam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automatske anonimizacije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ličnih podataka koji nisu direktno relevantni za istragu. Platforma poštuje i domaće zakone o zaštiti ličnih podataka i EU GDPR standarde, čime se jača povjerenje.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07913" y="2816543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E6DED2"/>
          </a:solidFill>
          <a:ln/>
        </p:spPr>
      </p:sp>
      <p:sp>
        <p:nvSpPr>
          <p:cNvPr id="8" name="Text 6"/>
          <p:cNvSpPr/>
          <p:nvPr/>
        </p:nvSpPr>
        <p:spPr>
          <a:xfrm>
            <a:off x="5521523" y="2705457"/>
            <a:ext cx="3900964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Mehanizam Zahtjeva i Odobrenja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521523" y="3484483"/>
            <a:ext cx="3900964" cy="3346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Iako je razmjena digitalizovana i brza, ostao je na snazi striktni protokol "Zahtjev-Odobrenje" (</a:t>
            </a:r>
            <a:pPr algn="l" indent="0" marL="0">
              <a:lnSpc>
                <a:spcPts val="2600"/>
              </a:lnSpc>
              <a:buNone/>
            </a:pPr>
            <a:r>
              <a:rPr lang="en-US" sz="16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Request-Approval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). Nijedna agencija ne može automatski preuzeti podatke; zahtjev mora biti poslan, a ovlaštena osoba u drugoj zemlji mora ga digitalno odobriti, s tim da je vrijeme za obradu zahtjeva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ograničeno na 24 sata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putem platforme.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83829" y="2816543"/>
            <a:ext cx="104537" cy="104537"/>
          </a:xfrm>
          <a:prstGeom prst="roundRect">
            <a:avLst>
              <a:gd name="adj" fmla="val 437357"/>
            </a:avLst>
          </a:prstGeom>
          <a:solidFill>
            <a:srgbClr val="E6DED2"/>
          </a:solidFill>
          <a:ln/>
        </p:spPr>
      </p:sp>
      <p:sp>
        <p:nvSpPr>
          <p:cNvPr id="11" name="Text 9"/>
          <p:cNvSpPr/>
          <p:nvPr/>
        </p:nvSpPr>
        <p:spPr>
          <a:xfrm>
            <a:off x="9997440" y="2705457"/>
            <a:ext cx="295501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Neutralnost i Održivost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997440" y="3157657"/>
            <a:ext cx="3900964" cy="2342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Platforma je dizajnirana kao neutralan servis, bez političkog uticaja jedne zemlje nad drugom. Sva tri MUP-a i Tužilaštva su uložila jednake resurse u održavanje i razvoj sistema, osiguravajući njegovu dugoročnu održivost.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151"/>
            <a:ext cx="12233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3.5. Proširenje Vidnog Polja (Future Scoping)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2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Arhitektura "Mostova Balkana" je dizajnirana da bude modularna i prilagodljiva budućem širenju.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9061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246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Skalabilnost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615101"/>
            <a:ext cx="606778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Infrastruktura je postavljena tako da može primiti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nove partnere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(npr. Crna Gora, Sjeverna Makedonija, Albanija), uz minimalne tehničke intervencije. Standardizovani API protokoli omogućavaju brzu integraciju novih članica.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99061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124682"/>
            <a:ext cx="4937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Integracija s Europolom/Interpolom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615101"/>
            <a:ext cx="606778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Platforma je tehnički kompatibilna s Europskom mrežom za razmjenu podataka (npr. SIENA), što u budućnosti olakšava BiH, Srbiji i Hrvatskoj integraciju u šire europske sigurnosne mreže. Ovo pozicionira projekat kao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strateški korak ka EU integracijama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 oblasti pravosuđa i unutrašnjih poslova.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682" y="550307"/>
            <a:ext cx="13239036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4. Mjerljivi Uticaj i Rezultati: Detaljnije Operativne Pobjede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5682" y="2190036"/>
            <a:ext cx="1323903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Uspjeh projekta nije samo u saradnji, već i u konkretnim operativnim rezultatima.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5682" y="2830830"/>
            <a:ext cx="4247436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45-60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577102" y="3735110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Dana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695682" y="4164806"/>
            <a:ext cx="424743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Prosječna obrada zahtjeva prije projekta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191482" y="2830830"/>
            <a:ext cx="4247436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nekoliko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72902" y="3735110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Sati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191482" y="4164806"/>
            <a:ext cx="4247436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Razmjena ključnih obavještajnih informacija nakon implementacije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87282" y="2830830"/>
            <a:ext cx="4247436" cy="655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stotine miliona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568702" y="3735110"/>
            <a:ext cx="248459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KM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87282" y="4164806"/>
            <a:ext cx="424743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Vrijednost koordinisane zapljene imovine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5682" y="5129808"/>
            <a:ext cx="99298" cy="99298"/>
          </a:xfrm>
          <a:prstGeom prst="roundRect">
            <a:avLst>
              <a:gd name="adj" fmla="val 460432"/>
            </a:avLst>
          </a:prstGeom>
          <a:solidFill>
            <a:srgbClr val="E6DED2"/>
          </a:solidFill>
          <a:ln/>
        </p:spPr>
      </p:sp>
      <p:sp>
        <p:nvSpPr>
          <p:cNvPr id="14" name="Text 12"/>
          <p:cNvSpPr/>
          <p:nvPr/>
        </p:nvSpPr>
        <p:spPr>
          <a:xfrm>
            <a:off x="993696" y="5024199"/>
            <a:ext cx="352305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Poboljšana Efikasnost Istrage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3696" y="5453896"/>
            <a:ext cx="3949422" cy="2225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Prije projekta, prosječna obrada zahtjeva za pravnu pomoć trajala je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45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do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60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dana. Nakon implementacije, razmjena ključnih obavještajnih informacija smanjena je na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nekoliko sati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čime je povećana šansa za uspješno hapšenje i zapljenu imovine.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5191482" y="5129808"/>
            <a:ext cx="99298" cy="99298"/>
          </a:xfrm>
          <a:prstGeom prst="roundRect">
            <a:avLst>
              <a:gd name="adj" fmla="val 460432"/>
            </a:avLst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5489496" y="5024199"/>
            <a:ext cx="3949422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Multijurisdikcijske Zapljene Imovine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5489496" y="5764411"/>
            <a:ext cx="3949422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Zajednička analiza finansijskih tokova otkrila je imovinu stečenu kriminalom u sve tri zemlje, što je dovelo do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9C9283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koordinisane zapljene imovine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 ukupnoj vrijednosti koja prelazi stotine miliona konvertibilnih maraka.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9687282" y="5129808"/>
            <a:ext cx="99298" cy="99298"/>
          </a:xfrm>
          <a:prstGeom prst="roundRect">
            <a:avLst>
              <a:gd name="adj" fmla="val 460432"/>
            </a:avLst>
          </a:prstGeom>
          <a:solidFill>
            <a:srgbClr val="E6DED2"/>
          </a:solidFill>
          <a:ln/>
        </p:spPr>
      </p:sp>
      <p:sp>
        <p:nvSpPr>
          <p:cNvPr id="20" name="Text 18"/>
          <p:cNvSpPr/>
          <p:nvPr/>
        </p:nvSpPr>
        <p:spPr>
          <a:xfrm>
            <a:off x="9985296" y="5024199"/>
            <a:ext cx="272141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Edukacija Kroz Praksu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985296" y="5453896"/>
            <a:ext cx="3949422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Kroz rad na platformi, stvorena je generacija istražitelja i tužitelja koji su obučeni za rad u digitalnom, prekograničnom okruženju, podižući time ukupan regionalni nivo cyber-sigurnosnih sposobnosti.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2025-12-12T19:22:46Z</dcterms:created>
  <dcterms:modified xsi:type="dcterms:W3CDTF">2025-12-12T19:22:46Z</dcterms:modified>
</cp:coreProperties>
</file>